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9"/>
  </p:notesMasterIdLst>
  <p:handoutMasterIdLst>
    <p:handoutMasterId r:id="rId30"/>
  </p:handoutMasterIdLst>
  <p:sldIdLst>
    <p:sldId id="769" r:id="rId7"/>
    <p:sldId id="1630" r:id="rId8"/>
    <p:sldId id="1576" r:id="rId9"/>
    <p:sldId id="1526" r:id="rId10"/>
    <p:sldId id="1527" r:id="rId11"/>
    <p:sldId id="1592" r:id="rId12"/>
    <p:sldId id="1582" r:id="rId13"/>
    <p:sldId id="1594" r:id="rId14"/>
    <p:sldId id="1625" r:id="rId15"/>
    <p:sldId id="1589" r:id="rId16"/>
    <p:sldId id="1627" r:id="rId17"/>
    <p:sldId id="1626" r:id="rId18"/>
    <p:sldId id="1628" r:id="rId19"/>
    <p:sldId id="1602" r:id="rId20"/>
    <p:sldId id="1629" r:id="rId21"/>
    <p:sldId id="1608" r:id="rId22"/>
    <p:sldId id="1581" r:id="rId23"/>
    <p:sldId id="1565" r:id="rId24"/>
    <p:sldId id="1587" r:id="rId25"/>
    <p:sldId id="1517" r:id="rId26"/>
    <p:sldId id="1357" r:id="rId27"/>
    <p:sldId id="1623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17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10.jpeg"/><Relationship Id="rId4" Type="http://schemas.openxmlformats.org/officeDocument/2006/relationships/image" Target="../media/image50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64.gif"/><Relationship Id="rId4" Type="http://schemas.openxmlformats.org/officeDocument/2006/relationships/image" Target="../media/image6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51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hyperlink" Target="http://www.youtube.com/@neuromancer_Sci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gi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hyperlink" Target="mailto:jdrgona1@jh.edu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2.jpeg"/><Relationship Id="rId3" Type="http://schemas.openxmlformats.org/officeDocument/2006/relationships/image" Target="../media/image72.png"/><Relationship Id="rId7" Type="http://schemas.openxmlformats.org/officeDocument/2006/relationships/image" Target="../media/image76.jpg"/><Relationship Id="rId12" Type="http://schemas.openxmlformats.org/officeDocument/2006/relationships/image" Target="../media/image81.jpeg"/><Relationship Id="rId17" Type="http://schemas.openxmlformats.org/officeDocument/2006/relationships/image" Target="../media/image86.jpe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5" Type="http://schemas.openxmlformats.org/officeDocument/2006/relationships/image" Target="../media/image8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Relationship Id="rId14" Type="http://schemas.openxmlformats.org/officeDocument/2006/relationships/image" Target="../media/image8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Neuromancer: Differentiable Programming Library for Data-Driven Modeling and Control</a:t>
            </a:r>
            <a:endParaRPr lang="en-US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@ </a:t>
            </a:r>
            <a:r>
              <a:rPr lang="en-US" sz="1600" dirty="0" err="1">
                <a:latin typeface="Arial"/>
                <a:cs typeface="Arial"/>
              </a:rPr>
              <a:t>CaSE</a:t>
            </a:r>
            <a:r>
              <a:rPr lang="en-US" sz="1600" dirty="0">
                <a:latin typeface="Arial"/>
                <a:cs typeface="Arial"/>
              </a:rPr>
              <a:t> &amp; ROSEI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43543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661047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169334"/>
            <a:ext cx="7925616" cy="819363"/>
          </a:xfrm>
        </p:spPr>
        <p:txBody>
          <a:bodyPr/>
          <a:lstStyle/>
          <a:p>
            <a:r>
              <a:rPr lang="en-US" sz="2000" dirty="0"/>
              <a:t>Learning to Control (L2C) with Differentiable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C88B10C5-BC30-0CBA-3732-F82038D4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169334"/>
            <a:ext cx="7925616" cy="819363"/>
          </a:xfrm>
        </p:spPr>
        <p:txBody>
          <a:bodyPr/>
          <a:lstStyle/>
          <a:p>
            <a:r>
              <a:rPr lang="en-US" sz="2000" dirty="0"/>
              <a:t>Learning to Control (L2C) with Differentiable System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28" t="6739" r="25305" b="10977"/>
          <a:stretch/>
        </p:blipFill>
        <p:spPr>
          <a:xfrm>
            <a:off x="5824436" y="2394086"/>
            <a:ext cx="2684869" cy="26652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47394" y="130998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95" y="992851"/>
            <a:ext cx="2486025" cy="248602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533119" y="941394"/>
            <a:ext cx="5493148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solve (L2S) </a:t>
            </a:r>
          </a:p>
          <a:p>
            <a:r>
              <a:rPr lang="en-US" sz="1600" b="1" dirty="0"/>
              <a:t>Energy systems applications</a:t>
            </a:r>
          </a:p>
          <a:p>
            <a:pPr lvl="1"/>
            <a:r>
              <a:rPr lang="en-US" sz="1600" dirty="0"/>
              <a:t>Buildings</a:t>
            </a:r>
          </a:p>
          <a:p>
            <a:pPr lvl="1"/>
            <a:r>
              <a:rPr lang="en-US" sz="1600" dirty="0"/>
              <a:t>Power systems</a:t>
            </a:r>
          </a:p>
          <a:p>
            <a:pPr lvl="1"/>
            <a:r>
              <a:rPr lang="en-US" sz="1600" dirty="0"/>
              <a:t>Wind farms</a:t>
            </a:r>
          </a:p>
          <a:p>
            <a:pPr lvl="1"/>
            <a:r>
              <a:rPr lang="en-US" sz="1600" dirty="0"/>
              <a:t>Energy storage</a:t>
            </a:r>
          </a:p>
          <a:p>
            <a:pPr lvl="1"/>
            <a:r>
              <a:rPr lang="en-US" sz="1600" dirty="0"/>
              <a:t>Transportation networks</a:t>
            </a:r>
          </a:p>
          <a:p>
            <a:pPr lvl="1"/>
            <a:endParaRPr lang="en-US" sz="1267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6399096" y="3388485"/>
            <a:ext cx="2488973" cy="1109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hlinkClick r:id="rId3"/>
              </a:rPr>
              <a:t>drgona.github.io</a:t>
            </a: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>
                <a:hlinkClick r:id="rId4"/>
              </a:rPr>
              <a:t>jdrgona1@jh.edu</a:t>
            </a:r>
            <a:r>
              <a:rPr lang="en-US" b="1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6547C-0266-6C5D-F5A4-8318FFA5186C}"/>
              </a:ext>
            </a:extLst>
          </p:cNvPr>
          <p:cNvSpPr txBox="1"/>
          <p:nvPr/>
        </p:nvSpPr>
        <p:spPr>
          <a:xfrm>
            <a:off x="2320834" y="4677365"/>
            <a:ext cx="5560423" cy="411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5"/>
              </a:rPr>
              <a:t>github.com/</a:t>
            </a:r>
            <a:r>
              <a:rPr lang="en-US" sz="1600" b="1" dirty="0" err="1">
                <a:latin typeface="+mj-lt"/>
                <a:hlinkClick r:id="rId5"/>
              </a:rPr>
              <a:t>pnnl</a:t>
            </a:r>
            <a:r>
              <a:rPr lang="en-US" sz="1600" b="1" dirty="0">
                <a:latin typeface="+mj-lt"/>
                <a:hlinkClick r:id="rId5"/>
              </a:rPr>
              <a:t>/</a:t>
            </a:r>
            <a:r>
              <a:rPr lang="en-US" sz="1600" b="1" dirty="0" err="1">
                <a:latin typeface="+mj-lt"/>
                <a:hlinkClick r:id="rId5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5470345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Optimal control and 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C5465-275E-AFE9-FD8B-746637EDA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0E6F35B2-2558-B899-0E30-D5ED03C91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2000D576-431B-75D7-406E-E8D7084D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CF34D0EC-27FF-01D0-3B31-D8AC187B2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704B7757-CB90-F99C-D28C-0DB6301D9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67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858000" cy="630766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196254" y="4399360"/>
            <a:ext cx="2488973" cy="6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50" y="4017463"/>
            <a:ext cx="2393796" cy="10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1464047" y="2305489"/>
            <a:ext cx="1457438" cy="220173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1708374" y="1148513"/>
            <a:ext cx="1043598" cy="11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4140504" y="2328317"/>
            <a:ext cx="1073706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Bruno Jacob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7667978" y="3735807"/>
            <a:ext cx="1145031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188" y="2614504"/>
            <a:ext cx="1145031" cy="11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455265" y="2366890"/>
            <a:ext cx="1114265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411590" y="1164988"/>
            <a:ext cx="1154185" cy="11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6484164" y="2330217"/>
            <a:ext cx="1085850" cy="187314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77" b="6157"/>
          <a:stretch/>
        </p:blipFill>
        <p:spPr>
          <a:xfrm>
            <a:off x="6583097" y="1143725"/>
            <a:ext cx="963025" cy="11566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5381389" y="2311650"/>
            <a:ext cx="1063623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Rahul Birmiwal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2980555" y="2568278"/>
            <a:ext cx="950856" cy="115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2885317" y="3733220"/>
            <a:ext cx="1126559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5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1738390" y="2585925"/>
            <a:ext cx="1009249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1563588" y="3740486"/>
            <a:ext cx="1498889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481470" y="2584252"/>
            <a:ext cx="1014423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481470" y="3744571"/>
            <a:ext cx="999029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5320017" y="2561499"/>
            <a:ext cx="999029" cy="11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5132941" y="3754093"/>
            <a:ext cx="1498889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3937037" y="3759535"/>
            <a:ext cx="1187067" cy="296199"/>
          </a:xfrm>
          <a:prstGeom prst="rect">
            <a:avLst/>
          </a:prstGeom>
        </p:spPr>
        <p:txBody>
          <a:bodyPr vert="horz" lIns="57150" tIns="28575" rIns="57150" bIns="28575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4127818" y="2543249"/>
            <a:ext cx="974278" cy="118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delyn Shapiro">
            <a:extLst>
              <a:ext uri="{FF2B5EF4-FFF2-40B4-BE49-F238E27FC236}">
                <a16:creationId xmlns:a16="http://schemas.microsoft.com/office/drawing/2014/main" id="{38B52378-F390-FDED-E4E5-56040011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00" y="1157732"/>
            <a:ext cx="1138117" cy="11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587C25-F6B0-279B-CDC7-F1D4D84CDAF5}"/>
              </a:ext>
            </a:extLst>
          </p:cNvPr>
          <p:cNvSpPr txBox="1">
            <a:spLocks/>
          </p:cNvSpPr>
          <p:nvPr/>
        </p:nvSpPr>
        <p:spPr>
          <a:xfrm>
            <a:off x="2684545" y="2322418"/>
            <a:ext cx="1457438" cy="220173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Madelyn Shapiro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EC2017-B05A-B224-BDBE-97302C73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00" y="1153147"/>
            <a:ext cx="911933" cy="11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nos Stinis | Department of Applied Mathematics | University of Washington">
            <a:extLst>
              <a:ext uri="{FF2B5EF4-FFF2-40B4-BE49-F238E27FC236}">
                <a16:creationId xmlns:a16="http://schemas.microsoft.com/office/drawing/2014/main" id="{C4AC399F-67BF-3B90-A0C5-798BD759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08" y="2561498"/>
            <a:ext cx="959088" cy="11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AC2B4-5FAF-92FD-04BA-97D2B88CE9CC}"/>
              </a:ext>
            </a:extLst>
          </p:cNvPr>
          <p:cNvSpPr txBox="1"/>
          <p:nvPr/>
        </p:nvSpPr>
        <p:spPr>
          <a:xfrm>
            <a:off x="6717674" y="3759535"/>
            <a:ext cx="999029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Panos Stinis</a:t>
            </a:r>
          </a:p>
        </p:txBody>
      </p:sp>
      <p:pic>
        <p:nvPicPr>
          <p:cNvPr id="5124" name="Picture 4" descr="View brunopjacob's full-sized avatar">
            <a:extLst>
              <a:ext uri="{FF2B5EF4-FFF2-40B4-BE49-F238E27FC236}">
                <a16:creationId xmlns:a16="http://schemas.microsoft.com/office/drawing/2014/main" id="{43750108-9A65-19D7-1838-6FDF80640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18126" b="24932"/>
          <a:stretch/>
        </p:blipFill>
        <p:spPr bwMode="auto">
          <a:xfrm>
            <a:off x="4189145" y="1164988"/>
            <a:ext cx="1009033" cy="11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onja Glavaski">
            <a:extLst>
              <a:ext uri="{FF2B5EF4-FFF2-40B4-BE49-F238E27FC236}">
                <a16:creationId xmlns:a16="http://schemas.microsoft.com/office/drawing/2014/main" id="{32D1E50F-0400-D994-7508-5A687B0E5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2" t="1127" r="30929" b="28394"/>
          <a:stretch/>
        </p:blipFill>
        <p:spPr bwMode="auto">
          <a:xfrm>
            <a:off x="7756409" y="1107139"/>
            <a:ext cx="952980" cy="119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9E85E1-A92E-ABDD-2AE9-6673050D7C18}"/>
              </a:ext>
            </a:extLst>
          </p:cNvPr>
          <p:cNvSpPr txBox="1">
            <a:spLocks/>
          </p:cNvSpPr>
          <p:nvPr/>
        </p:nvSpPr>
        <p:spPr>
          <a:xfrm>
            <a:off x="7639218" y="2322418"/>
            <a:ext cx="1145031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Sonja </a:t>
            </a:r>
            <a:r>
              <a:rPr lang="en-US" sz="875" dirty="0" err="1"/>
              <a:t>Glavaski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230628"/>
            <a:ext cx="6457951" cy="712347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01" y="993174"/>
            <a:ext cx="8232659" cy="274088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82" y="1166008"/>
            <a:ext cx="199960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Learning-based Digital Twins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230628"/>
            <a:ext cx="6457951" cy="712347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Learning-based Digital Twins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90" y="978935"/>
            <a:ext cx="8011937" cy="28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3269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79919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7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79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41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845237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725941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702924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770474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36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908623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79208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93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24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335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jor Update of the MFEM Finite Element Library Broadens GPU Support ...">
            <a:extLst>
              <a:ext uri="{FF2B5EF4-FFF2-40B4-BE49-F238E27FC236}">
                <a16:creationId xmlns:a16="http://schemas.microsoft.com/office/drawing/2014/main" id="{83ED4997-C4BB-487D-FEB2-45596DA8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27" y="3691110"/>
            <a:ext cx="835308" cy="82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64368" y="1107698"/>
            <a:ext cx="8365331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489256" y="978378"/>
            <a:ext cx="8168086" cy="3553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371</TotalTime>
  <Words>1734</Words>
  <Application>Microsoft Office PowerPoint</Application>
  <PresentationFormat>On-screen Show (16:9)</PresentationFormat>
  <Paragraphs>212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Neuromancer: Differentiable Programming Library for Data-Driven Modeling and Control</vt:lpstr>
      <vt:lpstr>Optimizing Complex Energy Systems is Hard</vt:lpstr>
      <vt:lpstr>Challenge 1: Heterogenous Modeling Methods</vt:lpstr>
      <vt:lpstr>Challenge 2: Heterogenous Solution Methods</vt:lpstr>
      <vt:lpstr>Challenge 3: Heterogenous Solution Tools</vt:lpstr>
      <vt:lpstr>Scientific Machine Learning (SciML)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with Differentiable System Models</vt:lpstr>
      <vt:lpstr>Learning to Control (L2C) with Differentiable System Models</vt:lpstr>
      <vt:lpstr>NeuroMANCER Scientific Machine Learning Library</vt:lpstr>
      <vt:lpstr>NeuroMANCER Scientific Machine Learning Library</vt:lpstr>
      <vt:lpstr>Summary</vt:lpstr>
      <vt:lpstr>Acknowledgements</vt:lpstr>
      <vt:lpstr>Learning to Control Building Energy System</vt:lpstr>
      <vt:lpstr>Learning to Control Power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11</cp:revision>
  <dcterms:created xsi:type="dcterms:W3CDTF">2024-09-05T00:30:18Z</dcterms:created>
  <dcterms:modified xsi:type="dcterms:W3CDTF">2025-01-28T20:14:16Z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